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8" r:id="rId2"/>
    <p:sldId id="314" r:id="rId3"/>
    <p:sldId id="257" r:id="rId4"/>
    <p:sldId id="312" r:id="rId5"/>
    <p:sldId id="317" r:id="rId6"/>
    <p:sldId id="315" r:id="rId7"/>
    <p:sldId id="316" r:id="rId8"/>
    <p:sldId id="318" r:id="rId9"/>
    <p:sldId id="319" r:id="rId10"/>
    <p:sldId id="325" r:id="rId11"/>
    <p:sldId id="320" r:id="rId12"/>
    <p:sldId id="322" r:id="rId13"/>
    <p:sldId id="321" r:id="rId14"/>
    <p:sldId id="323" r:id="rId15"/>
    <p:sldId id="324" r:id="rId16"/>
    <p:sldId id="329" r:id="rId17"/>
    <p:sldId id="330" r:id="rId18"/>
    <p:sldId id="326" r:id="rId19"/>
    <p:sldId id="328" r:id="rId20"/>
    <p:sldId id="327" r:id="rId21"/>
  </p:sldIdLst>
  <p:sldSz cx="12192000" cy="6858000"/>
  <p:notesSz cx="7315200" cy="96012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62" autoAdjust="0"/>
    <p:restoredTop sz="94660" autoAdjust="0"/>
  </p:normalViewPr>
  <p:slideViewPr>
    <p:cSldViewPr snapToGrid="0">
      <p:cViewPr varScale="1">
        <p:scale>
          <a:sx n="71" d="100"/>
          <a:sy n="71" d="100"/>
        </p:scale>
        <p:origin x="534" y="60"/>
      </p:cViewPr>
      <p:guideLst>
        <p:guide orient="horz" pos="2160"/>
        <p:guide pos="3840"/>
      </p:guideLst>
    </p:cSldViewPr>
  </p:slideViewPr>
  <p:outlineViewPr>
    <p:cViewPr>
      <p:scale>
        <a:sx n="33" d="100"/>
        <a:sy n="33" d="100"/>
      </p:scale>
      <p:origin x="0" y="4578"/>
    </p:cViewPr>
  </p:outlineViewPr>
  <p:notesTextViewPr>
    <p:cViewPr>
      <p:scale>
        <a:sx n="1" d="1"/>
        <a:sy n="1" d="1"/>
      </p:scale>
      <p:origin x="0" y="0"/>
    </p:cViewPr>
  </p:notesTextViewPr>
  <p:sorterViewPr>
    <p:cViewPr>
      <p:scale>
        <a:sx n="114" d="100"/>
        <a:sy n="11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A7E7A2E-569B-4F03-AA3C-056E032B659B}" type="datetimeFigureOut">
              <a:rPr lang="en-US" smtClean="0"/>
              <a:t>6/9/2015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2B9F80C-D4E2-43AE-90F3-C100957C5A1C}" type="slidenum">
              <a:rPr lang="en-US" smtClean="0"/>
              <a:t>‹#›</a:t>
            </a:fld>
            <a:endParaRPr lang="en-US"/>
          </a:p>
        </p:txBody>
      </p:sp>
    </p:spTree>
    <p:extLst>
      <p:ext uri="{BB962C8B-B14F-4D97-AF65-F5344CB8AC3E}">
        <p14:creationId xmlns:p14="http://schemas.microsoft.com/office/powerpoint/2010/main" val="77451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7F3797-CD57-4C3C-8C3D-FE5214369FEF}"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86D02-9ADE-4D9F-B2D2-D89782F0FB2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F3797-CD57-4C3C-8C3D-FE5214369FEF}"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86D02-9ADE-4D9F-B2D2-D89782F0FB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F3797-CD57-4C3C-8C3D-FE5214369FEF}"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86D02-9ADE-4D9F-B2D2-D89782F0FB2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F3797-CD57-4C3C-8C3D-FE5214369FEF}"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86D02-9ADE-4D9F-B2D2-D89782F0FB2C}"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2" t="1345" r="1024" b="30000"/>
          <a:stretch/>
        </p:blipFill>
        <p:spPr>
          <a:xfrm>
            <a:off x="0" y="-63209"/>
            <a:ext cx="12216809" cy="67124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7F3797-CD57-4C3C-8C3D-FE5214369FEF}"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86D02-9ADE-4D9F-B2D2-D89782F0FB2C}"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51" y="815065"/>
            <a:ext cx="12340856" cy="60652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7F3797-CD57-4C3C-8C3D-FE5214369FEF}"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86D02-9ADE-4D9F-B2D2-D89782F0FB2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7F3797-CD57-4C3C-8C3D-FE5214369FEF}" type="datetimeFigureOut">
              <a:rPr lang="en-US" smtClean="0"/>
              <a:t>6/9/2015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E86D02-9ADE-4D9F-B2D2-D89782F0FB2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7F3797-CD57-4C3C-8C3D-FE5214369FEF}" type="datetimeFigureOut">
              <a:rPr lang="en-US" smtClean="0"/>
              <a:t>6/9/2015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E86D02-9ADE-4D9F-B2D2-D89782F0FB2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F3797-CD57-4C3C-8C3D-FE5214369FEF}" type="datetimeFigureOut">
              <a:rPr lang="en-US" smtClean="0"/>
              <a:t>6/9/2015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E86D02-9ADE-4D9F-B2D2-D89782F0FB2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F3797-CD57-4C3C-8C3D-FE5214369FEF}"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86D02-9ADE-4D9F-B2D2-D89782F0FB2C}"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A7F3797-CD57-4C3C-8C3D-FE5214369FEF}" type="datetimeFigureOut">
              <a:rPr lang="en-US" smtClean="0"/>
              <a:t>6/9/2015</a:t>
            </a:fld>
            <a:endParaRPr lang="en-US"/>
          </a:p>
        </p:txBody>
      </p:sp>
      <p:sp>
        <p:nvSpPr>
          <p:cNvPr id="9" name="Slide Number Placeholder 8"/>
          <p:cNvSpPr>
            <a:spLocks noGrp="1"/>
          </p:cNvSpPr>
          <p:nvPr>
            <p:ph type="sldNum" sz="quarter" idx="11"/>
          </p:nvPr>
        </p:nvSpPr>
        <p:spPr/>
        <p:txBody>
          <a:bodyPr/>
          <a:lstStyle/>
          <a:p>
            <a:fld id="{7FE86D02-9ADE-4D9F-B2D2-D89782F0FB2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FE86D02-9ADE-4D9F-B2D2-D89782F0FB2C}"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9A7F3797-CD57-4C3C-8C3D-FE5214369FEF}" type="datetimeFigureOut">
              <a:rPr lang="en-US" smtClean="0"/>
              <a:t>6/9/2015</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b="0" i="0" u="none"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b="0" i="0" u="none"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tduncan@esc17.net"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todaysmeet.com/ESC17TEPSA"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sc17.net/default.aspx?name=blog.instructionalleaders&amp;from=10/1/2013&amp;to=10/31/2013"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todaysmeet.com/ESC17TEPSA"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odaysmeet.com/ESC17TEPSA"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tduncan@esc17.ne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sc17.net/default.aspx?name=blog.instructionalleader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democracyeducationjournal.org/cgi/viewcontent.cgi?article=1155&amp;context=home"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democracyeducationjournal.org/cgi/viewcontent.cgi?article=1155&amp;context=home"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31227" y="694699"/>
            <a:ext cx="10949333" cy="2852737"/>
          </a:xfrm>
        </p:spPr>
        <p:txBody>
          <a:bodyPr>
            <a:noAutofit/>
          </a:bodyPr>
          <a:lstStyle/>
          <a:p>
            <a:r>
              <a:rPr lang="en-US" sz="6600" b="1" dirty="0" smtClean="0"/>
              <a:t>Indices, Instruction, and Intellectualism!</a:t>
            </a:r>
            <a:endParaRPr lang="en-US" sz="6600" b="1" dirty="0"/>
          </a:p>
        </p:txBody>
      </p:sp>
      <p:sp>
        <p:nvSpPr>
          <p:cNvPr id="5" name="Text Placeholder 4"/>
          <p:cNvSpPr>
            <a:spLocks noGrp="1"/>
          </p:cNvSpPr>
          <p:nvPr>
            <p:ph type="body" idx="1"/>
          </p:nvPr>
        </p:nvSpPr>
        <p:spPr>
          <a:xfrm>
            <a:off x="550497" y="4668975"/>
            <a:ext cx="10830063" cy="1983615"/>
          </a:xfrm>
        </p:spPr>
        <p:txBody>
          <a:bodyPr>
            <a:noAutofit/>
          </a:bodyPr>
          <a:lstStyle/>
          <a:p>
            <a:endParaRPr lang="en-US" sz="3600" b="1" dirty="0" smtClean="0">
              <a:solidFill>
                <a:schemeClr val="tx1"/>
              </a:solidFill>
            </a:endParaRPr>
          </a:p>
          <a:p>
            <a:endParaRPr lang="en-US" sz="3600" b="1" dirty="0">
              <a:solidFill>
                <a:schemeClr val="tx1"/>
              </a:solidFill>
            </a:endParaRPr>
          </a:p>
          <a:p>
            <a:endParaRPr lang="en-US" sz="3600" b="1" dirty="0" smtClean="0">
              <a:solidFill>
                <a:schemeClr val="tx1"/>
              </a:solidFill>
            </a:endParaRPr>
          </a:p>
          <a:p>
            <a:endParaRPr lang="en-US" sz="3600" b="1" dirty="0">
              <a:solidFill>
                <a:schemeClr val="tx1"/>
              </a:solidFill>
            </a:endParaRPr>
          </a:p>
          <a:p>
            <a:r>
              <a:rPr lang="en-US" sz="3600" b="1" dirty="0" smtClean="0">
                <a:solidFill>
                  <a:schemeClr val="tx1"/>
                </a:solidFill>
              </a:rPr>
              <a:t>Ty Duncan, Coordinator of Accountability and Compliance – </a:t>
            </a:r>
            <a:r>
              <a:rPr lang="en-US" sz="3600" b="1" dirty="0" smtClean="0">
                <a:solidFill>
                  <a:schemeClr val="tx1"/>
                </a:solidFill>
                <a:hlinkClick r:id="rId2"/>
              </a:rPr>
              <a:t>tduncan@esc17.net</a:t>
            </a:r>
            <a:endParaRPr lang="en-US" sz="3600" b="1" dirty="0" smtClean="0">
              <a:solidFill>
                <a:schemeClr val="tx1"/>
              </a:solidFill>
            </a:endParaRPr>
          </a:p>
          <a:p>
            <a:endParaRPr lang="en-US" sz="3600" b="1" dirty="0" smtClean="0">
              <a:solidFill>
                <a:schemeClr val="tx1"/>
              </a:solidFill>
            </a:endParaRPr>
          </a:p>
          <a:p>
            <a:r>
              <a:rPr lang="en-US" sz="3600" b="1" dirty="0" smtClean="0">
                <a:solidFill>
                  <a:schemeClr val="tx1"/>
                </a:solidFill>
              </a:rPr>
              <a:t>@instructionalle  #esc17 </a:t>
            </a:r>
          </a:p>
          <a:p>
            <a:endParaRPr lang="en-US" sz="3200" b="1" dirty="0" smtClean="0"/>
          </a:p>
          <a:p>
            <a:endParaRPr lang="en-US" sz="2800" dirty="0" smtClean="0"/>
          </a:p>
        </p:txBody>
      </p:sp>
      <p:pic>
        <p:nvPicPr>
          <p:cNvPr id="7" name="Picture 2" descr="http://www.esc17.net/users/0225/driv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992" y="4763815"/>
            <a:ext cx="2401851" cy="151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260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49833" y="1311965"/>
            <a:ext cx="10212916" cy="1168400"/>
          </a:xfrm>
        </p:spPr>
        <p:txBody>
          <a:bodyPr/>
          <a:lstStyle/>
          <a:p>
            <a:r>
              <a:rPr lang="en-US" sz="4400" dirty="0">
                <a:hlinkClick r:id="rId2"/>
              </a:rPr>
              <a:t>https://</a:t>
            </a:r>
            <a:r>
              <a:rPr lang="en-US" sz="4400" dirty="0" smtClean="0">
                <a:hlinkClick r:id="rId2"/>
              </a:rPr>
              <a:t>todaysmeet.com/ESC17TEPSA</a:t>
            </a:r>
            <a:r>
              <a:rPr lang="en-US" dirty="0" smtClean="0"/>
              <a:t/>
            </a:r>
            <a:br>
              <a:rPr lang="en-US" dirty="0" smtClean="0"/>
            </a:br>
            <a:endParaRPr lang="en-US" dirty="0"/>
          </a:p>
        </p:txBody>
      </p:sp>
      <p:sp>
        <p:nvSpPr>
          <p:cNvPr id="3" name="Text Placeholder 2"/>
          <p:cNvSpPr>
            <a:spLocks noGrp="1"/>
          </p:cNvSpPr>
          <p:nvPr>
            <p:ph type="body" idx="1"/>
          </p:nvPr>
        </p:nvSpPr>
        <p:spPr>
          <a:xfrm>
            <a:off x="439271" y="3214810"/>
            <a:ext cx="11752729" cy="1633538"/>
          </a:xfrm>
        </p:spPr>
        <p:txBody>
          <a:bodyPr>
            <a:noAutofit/>
          </a:bodyPr>
          <a:lstStyle/>
          <a:p>
            <a:r>
              <a:rPr lang="en-US" sz="8800" dirty="0" smtClean="0"/>
              <a:t>Join the Conversation!!!</a:t>
            </a:r>
            <a:endParaRPr lang="en-US" sz="8800" dirty="0"/>
          </a:p>
        </p:txBody>
      </p:sp>
    </p:spTree>
    <p:extLst>
      <p:ext uri="{BB962C8B-B14F-4D97-AF65-F5344CB8AC3E}">
        <p14:creationId xmlns:p14="http://schemas.microsoft.com/office/powerpoint/2010/main" val="23542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32012" y="825968"/>
            <a:ext cx="11416553" cy="1143000"/>
          </a:xfrm>
        </p:spPr>
        <p:txBody>
          <a:bodyPr/>
          <a:lstStyle/>
          <a:p>
            <a:pPr algn="ctr"/>
            <a:r>
              <a:rPr lang="en-US" dirty="0" smtClean="0"/>
              <a:t>Would you describe your school as an intellectual place with intellectual conversations and sophisticated work?</a:t>
            </a:r>
            <a:endParaRPr lang="en-US" dirty="0"/>
          </a:p>
        </p:txBody>
      </p:sp>
      <p:pic>
        <p:nvPicPr>
          <p:cNvPr id="3074" name="Picture 2" descr="http://gsma.us/wp-content/uploads/2014/12/intellectual-property-ass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799" y="2795277"/>
            <a:ext cx="3824754" cy="388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64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7138948" y="2985247"/>
            <a:ext cx="4600335" cy="3718352"/>
          </a:xfrm>
          <a:prstGeom prst="rect">
            <a:avLst/>
          </a:prstGeom>
        </p:spPr>
      </p:pic>
      <p:pic>
        <p:nvPicPr>
          <p:cNvPr id="4" name="Picture 2" descr="http://gsma.us/wp-content/uploads/2014/12/intellectual-property-asse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36" y="140167"/>
            <a:ext cx="3224119" cy="3275707"/>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2597253">
            <a:off x="3697654" y="1990164"/>
            <a:ext cx="3644153" cy="1519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673815">
            <a:off x="4051502" y="2288419"/>
            <a:ext cx="2936458" cy="923330"/>
          </a:xfrm>
          <a:prstGeom prst="rect">
            <a:avLst/>
          </a:prstGeom>
          <a:noFill/>
        </p:spPr>
        <p:txBody>
          <a:bodyPr wrap="squar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Impact</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675575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Students Must See Teachers Doing Intellectual Work!</a:t>
            </a:r>
            <a:endParaRPr lang="en-US" dirty="0"/>
          </a:p>
        </p:txBody>
      </p:sp>
      <p:sp>
        <p:nvSpPr>
          <p:cNvPr id="4" name="Content Placeholder 3"/>
          <p:cNvSpPr>
            <a:spLocks noGrp="1"/>
          </p:cNvSpPr>
          <p:nvPr>
            <p:ph idx="1"/>
          </p:nvPr>
        </p:nvSpPr>
        <p:spPr/>
        <p:txBody>
          <a:bodyPr/>
          <a:lstStyle/>
          <a:p>
            <a:endParaRPr lang="en-US" dirty="0" smtClean="0"/>
          </a:p>
          <a:p>
            <a:r>
              <a:rPr lang="en-US" sz="3200" dirty="0"/>
              <a:t> </a:t>
            </a:r>
            <a:r>
              <a:rPr lang="en-US" sz="3200" b="1" dirty="0" smtClean="0"/>
              <a:t>Instructional Rounds </a:t>
            </a:r>
            <a:r>
              <a:rPr lang="en-US" sz="3200" dirty="0" smtClean="0"/>
              <a:t>– Teachers engaging in intellectual work and dialogue around their own practice is beneficial for the STUDENTS.</a:t>
            </a:r>
          </a:p>
          <a:p>
            <a:r>
              <a:rPr lang="en-US" sz="3200" dirty="0"/>
              <a:t> </a:t>
            </a:r>
            <a:r>
              <a:rPr lang="en-US" sz="3200" b="1" dirty="0" smtClean="0"/>
              <a:t>Engaging in Sophisticated Dialogue </a:t>
            </a:r>
            <a:r>
              <a:rPr lang="en-US" sz="3200" dirty="0" smtClean="0"/>
              <a:t>– How often do students see teachers engaging in dialogue about the content they are teaching. </a:t>
            </a:r>
          </a:p>
          <a:p>
            <a:r>
              <a:rPr lang="en-US" sz="3200" dirty="0"/>
              <a:t> </a:t>
            </a:r>
            <a:r>
              <a:rPr lang="en-US" sz="3200" b="1" dirty="0" smtClean="0"/>
              <a:t>Blogs! – </a:t>
            </a:r>
            <a:r>
              <a:rPr lang="en-US" sz="3200" dirty="0" smtClean="0"/>
              <a:t>Stop doing things that do not matter and do this! Every teacher needs one. It will make them smarter!</a:t>
            </a:r>
            <a:endParaRPr lang="en-US" sz="3200" b="1" dirty="0" smtClean="0"/>
          </a:p>
          <a:p>
            <a:endParaRPr lang="en-US" sz="3200" dirty="0" smtClean="0"/>
          </a:p>
          <a:p>
            <a:endParaRPr lang="en-US" dirty="0"/>
          </a:p>
        </p:txBody>
      </p:sp>
    </p:spTree>
    <p:extLst>
      <p:ext uri="{BB962C8B-B14F-4D97-AF65-F5344CB8AC3E}">
        <p14:creationId xmlns:p14="http://schemas.microsoft.com/office/powerpoint/2010/main" val="474797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4326"/>
            <a:ext cx="10160000" cy="1143000"/>
          </a:xfrm>
        </p:spPr>
        <p:txBody>
          <a:bodyPr/>
          <a:lstStyle/>
          <a:p>
            <a:pPr algn="ctr"/>
            <a:r>
              <a:rPr lang="en-US" sz="4400" dirty="0" smtClean="0"/>
              <a:t>Changing a View of the “The Work”</a:t>
            </a:r>
            <a:endParaRPr lang="en-US" sz="4400" dirty="0"/>
          </a:p>
        </p:txBody>
      </p:sp>
      <p:sp>
        <p:nvSpPr>
          <p:cNvPr id="5" name="Content Placeholder 4"/>
          <p:cNvSpPr>
            <a:spLocks noGrp="1"/>
          </p:cNvSpPr>
          <p:nvPr>
            <p:ph idx="1"/>
          </p:nvPr>
        </p:nvSpPr>
        <p:spPr/>
        <p:txBody>
          <a:bodyPr/>
          <a:lstStyle/>
          <a:p>
            <a:pPr marL="114300" indent="0">
              <a:buNone/>
            </a:pPr>
            <a:r>
              <a:rPr lang="en-US" dirty="0" smtClean="0"/>
              <a:t> </a:t>
            </a:r>
            <a:endParaRPr lang="en-US" dirty="0"/>
          </a:p>
        </p:txBody>
      </p:sp>
      <p:pic>
        <p:nvPicPr>
          <p:cNvPr id="4098" name="Picture 2" descr="http://www.esc17.net/users/0225/diff%20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9705" y="1177326"/>
            <a:ext cx="6759790" cy="52234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68411" y="6216134"/>
            <a:ext cx="10021248" cy="646331"/>
          </a:xfrm>
          <a:prstGeom prst="rect">
            <a:avLst/>
          </a:prstGeom>
        </p:spPr>
        <p:txBody>
          <a:bodyPr wrap="square">
            <a:spAutoFit/>
          </a:bodyPr>
          <a:lstStyle/>
          <a:p>
            <a:r>
              <a:rPr lang="en-US" dirty="0">
                <a:hlinkClick r:id="rId3"/>
              </a:rPr>
              <a:t>http://</a:t>
            </a:r>
            <a:r>
              <a:rPr lang="en-US" dirty="0" smtClean="0">
                <a:hlinkClick r:id="rId3"/>
              </a:rPr>
              <a:t>www.esc17.net/default.aspx?name=blog.instructionalleaders&amp;from=10/1/2013&amp;to=10/31/2013</a:t>
            </a:r>
            <a:endParaRPr lang="en-US" dirty="0" smtClean="0"/>
          </a:p>
          <a:p>
            <a:endParaRPr lang="en-US" dirty="0"/>
          </a:p>
        </p:txBody>
      </p:sp>
    </p:spTree>
    <p:extLst>
      <p:ext uri="{BB962C8B-B14F-4D97-AF65-F5344CB8AC3E}">
        <p14:creationId xmlns:p14="http://schemas.microsoft.com/office/powerpoint/2010/main" val="3025239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10160000" cy="1143000"/>
          </a:xfrm>
        </p:spPr>
        <p:txBody>
          <a:bodyPr/>
          <a:lstStyle/>
          <a:p>
            <a:r>
              <a:rPr lang="en-US" dirty="0" smtClean="0"/>
              <a:t>Grading Volume of Work and Not Depth of Work Decrease Intellectualism at School</a:t>
            </a:r>
            <a:endParaRPr lang="en-US" dirty="0"/>
          </a:p>
        </p:txBody>
      </p:sp>
      <p:sp>
        <p:nvSpPr>
          <p:cNvPr id="5" name="Content Placeholder 4"/>
          <p:cNvSpPr>
            <a:spLocks noGrp="1"/>
          </p:cNvSpPr>
          <p:nvPr>
            <p:ph idx="1"/>
          </p:nvPr>
        </p:nvSpPr>
        <p:spPr>
          <a:xfrm>
            <a:off x="658761" y="2057400"/>
            <a:ext cx="10160000" cy="4800600"/>
          </a:xfrm>
        </p:spPr>
        <p:txBody>
          <a:bodyPr/>
          <a:lstStyle/>
          <a:p>
            <a:r>
              <a:rPr lang="en-US" dirty="0" smtClean="0"/>
              <a:t> </a:t>
            </a:r>
            <a:endParaRPr lang="en-US" dirty="0"/>
          </a:p>
        </p:txBody>
      </p:sp>
      <p:pic>
        <p:nvPicPr>
          <p:cNvPr id="6146" name="Picture 2" descr="http://gazette.teachers.net/gazette/wordpress/wp-content/uploads/2012/05/F-Fail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761" y="2428875"/>
            <a:ext cx="6096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773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7138948" y="2985247"/>
            <a:ext cx="4600335" cy="3718352"/>
          </a:xfrm>
          <a:prstGeom prst="rect">
            <a:avLst/>
          </a:prstGeom>
        </p:spPr>
      </p:pic>
      <p:pic>
        <p:nvPicPr>
          <p:cNvPr id="4" name="Picture 2" descr="http://gsma.us/wp-content/uploads/2014/12/intellectual-property-asse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36" y="140167"/>
            <a:ext cx="3224119" cy="3275707"/>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2597253">
            <a:off x="3697654" y="1990164"/>
            <a:ext cx="3644153" cy="1519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673815">
            <a:off x="4051502" y="2288419"/>
            <a:ext cx="2936458" cy="923330"/>
          </a:xfrm>
          <a:prstGeom prst="rect">
            <a:avLst/>
          </a:prstGeom>
          <a:noFill/>
        </p:spPr>
        <p:txBody>
          <a:bodyPr wrap="squar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Impact</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619005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4947" y="762690"/>
            <a:ext cx="10515600" cy="1325563"/>
          </a:xfrm>
        </p:spPr>
        <p:txBody>
          <a:bodyPr>
            <a:noAutofit/>
          </a:bodyPr>
          <a:lstStyle/>
          <a:p>
            <a:pPr algn="ctr"/>
            <a:r>
              <a:rPr lang="en-US" sz="6000" dirty="0" smtClean="0"/>
              <a:t>Culture Is Mostly Silent</a:t>
            </a:r>
            <a:endParaRPr lang="en-US" sz="6000" dirty="0"/>
          </a:p>
        </p:txBody>
      </p:sp>
      <p:sp>
        <p:nvSpPr>
          <p:cNvPr id="3" name="Content Placeholder 2"/>
          <p:cNvSpPr>
            <a:spLocks noGrp="1"/>
          </p:cNvSpPr>
          <p:nvPr>
            <p:ph idx="1"/>
          </p:nvPr>
        </p:nvSpPr>
        <p:spPr>
          <a:xfrm>
            <a:off x="838200" y="1825625"/>
            <a:ext cx="10515600" cy="3541505"/>
          </a:xfrm>
        </p:spPr>
        <p:txBody>
          <a:bodyPr/>
          <a:lstStyle/>
          <a:p>
            <a:pPr marL="0" indent="0">
              <a:buNone/>
            </a:pPr>
            <a:endParaRPr lang="en-US" dirty="0" smtClean="0"/>
          </a:p>
          <a:p>
            <a:pPr marL="0" indent="0">
              <a:buNone/>
            </a:pPr>
            <a:endParaRPr lang="en-US" dirty="0"/>
          </a:p>
          <a:p>
            <a:pPr marL="0" indent="0">
              <a:buNone/>
            </a:pPr>
            <a:r>
              <a:rPr lang="en-US" sz="4400" dirty="0" smtClean="0"/>
              <a:t>“Culture hides more than it reveals, and it hides most effectively from its own participants.” – Edward T. Hall</a:t>
            </a:r>
            <a:endParaRPr lang="en-US" sz="4400" dirty="0"/>
          </a:p>
        </p:txBody>
      </p:sp>
    </p:spTree>
    <p:extLst>
      <p:ext uri="{BB962C8B-B14F-4D97-AF65-F5344CB8AC3E}">
        <p14:creationId xmlns:p14="http://schemas.microsoft.com/office/powerpoint/2010/main" val="3590278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49833" y="1311965"/>
            <a:ext cx="10212916" cy="1168400"/>
          </a:xfrm>
        </p:spPr>
        <p:txBody>
          <a:bodyPr/>
          <a:lstStyle/>
          <a:p>
            <a:r>
              <a:rPr lang="en-US" sz="4400" dirty="0">
                <a:hlinkClick r:id="rId2"/>
              </a:rPr>
              <a:t>https://</a:t>
            </a:r>
            <a:r>
              <a:rPr lang="en-US" sz="4400" dirty="0" smtClean="0">
                <a:hlinkClick r:id="rId2"/>
              </a:rPr>
              <a:t>todaysmeet.com/ESC17TEPSA</a:t>
            </a:r>
            <a:r>
              <a:rPr lang="en-US" dirty="0" smtClean="0"/>
              <a:t/>
            </a:r>
            <a:br>
              <a:rPr lang="en-US" dirty="0" smtClean="0"/>
            </a:br>
            <a:endParaRPr lang="en-US" dirty="0"/>
          </a:p>
        </p:txBody>
      </p:sp>
      <p:sp>
        <p:nvSpPr>
          <p:cNvPr id="3" name="Text Placeholder 2"/>
          <p:cNvSpPr>
            <a:spLocks noGrp="1"/>
          </p:cNvSpPr>
          <p:nvPr>
            <p:ph type="body" idx="1"/>
          </p:nvPr>
        </p:nvSpPr>
        <p:spPr>
          <a:xfrm>
            <a:off x="949833" y="3349281"/>
            <a:ext cx="10126775" cy="1633538"/>
          </a:xfrm>
        </p:spPr>
        <p:txBody>
          <a:bodyPr>
            <a:noAutofit/>
          </a:bodyPr>
          <a:lstStyle/>
          <a:p>
            <a:r>
              <a:rPr lang="en-US" sz="8000" dirty="0" smtClean="0"/>
              <a:t>Join the Conversation!!!</a:t>
            </a:r>
            <a:endParaRPr lang="en-US" sz="8000" dirty="0"/>
          </a:p>
        </p:txBody>
      </p:sp>
    </p:spTree>
    <p:extLst>
      <p:ext uri="{BB962C8B-B14F-4D97-AF65-F5344CB8AC3E}">
        <p14:creationId xmlns:p14="http://schemas.microsoft.com/office/powerpoint/2010/main" val="1831082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484243"/>
            <a:ext cx="7805530" cy="1980509"/>
          </a:xfrm>
        </p:spPr>
        <p:txBody>
          <a:bodyPr>
            <a:noAutofit/>
          </a:bodyPr>
          <a:lstStyle/>
          <a:p>
            <a:pPr algn="ctr"/>
            <a:r>
              <a:rPr lang="en-US" sz="9600" b="1" dirty="0" smtClean="0"/>
              <a:t>#</a:t>
            </a:r>
            <a:r>
              <a:rPr lang="en-US" sz="9600" b="1" dirty="0" smtClean="0"/>
              <a:t>ESC17</a:t>
            </a:r>
            <a:br>
              <a:rPr lang="en-US" sz="9600" b="1" dirty="0" smtClean="0"/>
            </a:br>
            <a:r>
              <a:rPr lang="en-US" sz="9600" b="1" dirty="0" smtClean="0"/>
              <a:t>#TEPSA15</a:t>
            </a:r>
            <a:endParaRPr lang="en-US" sz="9600" b="1" dirty="0"/>
          </a:p>
        </p:txBody>
      </p:sp>
      <p:pic>
        <p:nvPicPr>
          <p:cNvPr id="1026" name="Picture 2" descr="ESC 17 Lea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57" y="1113182"/>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80452" y="4015409"/>
            <a:ext cx="7182678" cy="1323439"/>
          </a:xfrm>
          <a:prstGeom prst="rect">
            <a:avLst/>
          </a:prstGeom>
          <a:noFill/>
        </p:spPr>
        <p:txBody>
          <a:bodyPr wrap="square" rtlCol="0">
            <a:spAutoFit/>
          </a:bodyPr>
          <a:lstStyle/>
          <a:p>
            <a:r>
              <a:rPr lang="en-US" sz="8000" b="1" dirty="0" smtClean="0"/>
              <a:t>@instructionalle</a:t>
            </a:r>
            <a:endParaRPr lang="en-US" sz="8000" b="1" dirty="0"/>
          </a:p>
        </p:txBody>
      </p:sp>
      <p:pic>
        <p:nvPicPr>
          <p:cNvPr id="3" name="Picture 2" descr="http://9to5mac.files.wordpress.com/2012/07/screen-shot-2012-07-08-at-8-45-25-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14" y="4479235"/>
            <a:ext cx="3869265" cy="211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214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49833" y="1311965"/>
            <a:ext cx="10212916" cy="1168400"/>
          </a:xfrm>
        </p:spPr>
        <p:txBody>
          <a:bodyPr/>
          <a:lstStyle/>
          <a:p>
            <a:r>
              <a:rPr lang="en-US" sz="4400" dirty="0">
                <a:hlinkClick r:id="rId2"/>
              </a:rPr>
              <a:t>https://</a:t>
            </a:r>
            <a:r>
              <a:rPr lang="en-US" sz="4400" dirty="0" smtClean="0">
                <a:hlinkClick r:id="rId2"/>
              </a:rPr>
              <a:t>todaysmeet.com/ESC17TEPSA</a:t>
            </a:r>
            <a:r>
              <a:rPr lang="en-US" dirty="0" smtClean="0"/>
              <a:t/>
            </a:r>
            <a:br>
              <a:rPr lang="en-US" dirty="0" smtClean="0"/>
            </a:br>
            <a:endParaRPr lang="en-US" dirty="0"/>
          </a:p>
        </p:txBody>
      </p:sp>
      <p:sp>
        <p:nvSpPr>
          <p:cNvPr id="3" name="Text Placeholder 2"/>
          <p:cNvSpPr>
            <a:spLocks noGrp="1"/>
          </p:cNvSpPr>
          <p:nvPr>
            <p:ph type="body" idx="1"/>
          </p:nvPr>
        </p:nvSpPr>
        <p:spPr>
          <a:xfrm>
            <a:off x="949833" y="3349281"/>
            <a:ext cx="10126775" cy="1633538"/>
          </a:xfrm>
        </p:spPr>
        <p:txBody>
          <a:bodyPr>
            <a:noAutofit/>
          </a:bodyPr>
          <a:lstStyle/>
          <a:p>
            <a:r>
              <a:rPr lang="en-US" sz="8000" dirty="0" smtClean="0"/>
              <a:t>Join the Conversation!!!</a:t>
            </a:r>
            <a:endParaRPr lang="en-US" sz="8000" dirty="0"/>
          </a:p>
        </p:txBody>
      </p:sp>
    </p:spTree>
    <p:extLst>
      <p:ext uri="{BB962C8B-B14F-4D97-AF65-F5344CB8AC3E}">
        <p14:creationId xmlns:p14="http://schemas.microsoft.com/office/powerpoint/2010/main" val="2440905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31227" y="694699"/>
            <a:ext cx="10949333" cy="2852737"/>
          </a:xfrm>
        </p:spPr>
        <p:txBody>
          <a:bodyPr>
            <a:noAutofit/>
          </a:bodyPr>
          <a:lstStyle/>
          <a:p>
            <a:r>
              <a:rPr lang="en-US" sz="6600" b="1" dirty="0" smtClean="0"/>
              <a:t>Indices, Instruction, and Intellectualism!</a:t>
            </a:r>
            <a:endParaRPr lang="en-US" sz="6600" b="1" dirty="0"/>
          </a:p>
        </p:txBody>
      </p:sp>
      <p:sp>
        <p:nvSpPr>
          <p:cNvPr id="5" name="Text Placeholder 4"/>
          <p:cNvSpPr>
            <a:spLocks noGrp="1"/>
          </p:cNvSpPr>
          <p:nvPr>
            <p:ph type="body" idx="1"/>
          </p:nvPr>
        </p:nvSpPr>
        <p:spPr>
          <a:xfrm>
            <a:off x="550497" y="4668975"/>
            <a:ext cx="10830063" cy="1983615"/>
          </a:xfrm>
        </p:spPr>
        <p:txBody>
          <a:bodyPr>
            <a:noAutofit/>
          </a:bodyPr>
          <a:lstStyle/>
          <a:p>
            <a:endParaRPr lang="en-US" sz="3600" b="1" dirty="0" smtClean="0">
              <a:solidFill>
                <a:schemeClr val="tx1"/>
              </a:solidFill>
            </a:endParaRPr>
          </a:p>
          <a:p>
            <a:endParaRPr lang="en-US" sz="3600" b="1" dirty="0">
              <a:solidFill>
                <a:schemeClr val="tx1"/>
              </a:solidFill>
            </a:endParaRPr>
          </a:p>
          <a:p>
            <a:endParaRPr lang="en-US" sz="3600" b="1" dirty="0" smtClean="0">
              <a:solidFill>
                <a:schemeClr val="tx1"/>
              </a:solidFill>
            </a:endParaRPr>
          </a:p>
          <a:p>
            <a:endParaRPr lang="en-US" sz="3600" b="1" dirty="0">
              <a:solidFill>
                <a:schemeClr val="tx1"/>
              </a:solidFill>
            </a:endParaRPr>
          </a:p>
          <a:p>
            <a:r>
              <a:rPr lang="en-US" sz="3600" b="1" dirty="0" smtClean="0">
                <a:solidFill>
                  <a:schemeClr val="tx1"/>
                </a:solidFill>
              </a:rPr>
              <a:t>Ty Duncan, Coordinator of Accountability and Compliance – </a:t>
            </a:r>
            <a:r>
              <a:rPr lang="en-US" sz="3600" b="1" dirty="0" smtClean="0">
                <a:solidFill>
                  <a:schemeClr val="tx1"/>
                </a:solidFill>
                <a:hlinkClick r:id="rId2"/>
              </a:rPr>
              <a:t>tduncan@esc17.net</a:t>
            </a:r>
            <a:endParaRPr lang="en-US" sz="3600" b="1" dirty="0" smtClean="0">
              <a:solidFill>
                <a:schemeClr val="tx1"/>
              </a:solidFill>
            </a:endParaRPr>
          </a:p>
          <a:p>
            <a:endParaRPr lang="en-US" sz="3600" b="1" dirty="0" smtClean="0">
              <a:solidFill>
                <a:schemeClr val="tx1"/>
              </a:solidFill>
            </a:endParaRPr>
          </a:p>
          <a:p>
            <a:r>
              <a:rPr lang="en-US" sz="3600" b="1" dirty="0" smtClean="0">
                <a:solidFill>
                  <a:schemeClr val="tx1"/>
                </a:solidFill>
              </a:rPr>
              <a:t>@instructionalle  #esc17 </a:t>
            </a:r>
          </a:p>
          <a:p>
            <a:endParaRPr lang="en-US" sz="3200" b="1" dirty="0" smtClean="0"/>
          </a:p>
          <a:p>
            <a:endParaRPr lang="en-US" sz="2800" dirty="0" smtClean="0"/>
          </a:p>
        </p:txBody>
      </p:sp>
      <p:pic>
        <p:nvPicPr>
          <p:cNvPr id="7" name="Picture 2" descr="http://www.esc17.net/users/0225/driv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992" y="4763815"/>
            <a:ext cx="2401851" cy="151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671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484243"/>
            <a:ext cx="7805530" cy="1980509"/>
          </a:xfrm>
        </p:spPr>
        <p:txBody>
          <a:bodyPr>
            <a:noAutofit/>
          </a:bodyPr>
          <a:lstStyle/>
          <a:p>
            <a:pPr algn="ctr"/>
            <a:r>
              <a:rPr lang="en-US" sz="9600" b="1" dirty="0" smtClean="0"/>
              <a:t>#</a:t>
            </a:r>
            <a:r>
              <a:rPr lang="en-US" sz="9600" b="1" dirty="0" smtClean="0"/>
              <a:t>ESC17</a:t>
            </a:r>
            <a:br>
              <a:rPr lang="en-US" sz="9600" b="1" dirty="0" smtClean="0"/>
            </a:br>
            <a:r>
              <a:rPr lang="en-US" sz="9600" b="1" dirty="0" smtClean="0"/>
              <a:t>#TEPSA 15</a:t>
            </a:r>
            <a:endParaRPr lang="en-US" sz="9600" b="1" dirty="0"/>
          </a:p>
        </p:txBody>
      </p:sp>
      <p:pic>
        <p:nvPicPr>
          <p:cNvPr id="1026" name="Picture 2" descr="ESC 17 Lea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57" y="1113182"/>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80452" y="4015409"/>
            <a:ext cx="7182678" cy="1323439"/>
          </a:xfrm>
          <a:prstGeom prst="rect">
            <a:avLst/>
          </a:prstGeom>
          <a:noFill/>
        </p:spPr>
        <p:txBody>
          <a:bodyPr wrap="square" rtlCol="0">
            <a:spAutoFit/>
          </a:bodyPr>
          <a:lstStyle/>
          <a:p>
            <a:r>
              <a:rPr lang="en-US" sz="8000" b="1" dirty="0" smtClean="0"/>
              <a:t>@instructionalle</a:t>
            </a:r>
            <a:endParaRPr lang="en-US" sz="8000" b="1" dirty="0"/>
          </a:p>
        </p:txBody>
      </p:sp>
      <p:pic>
        <p:nvPicPr>
          <p:cNvPr id="3" name="Picture 2" descr="http://9to5mac.files.wordpress.com/2012/07/screen-shot-2012-07-08-at-8-45-25-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14" y="4479235"/>
            <a:ext cx="3869265" cy="211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781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Posted on Blog!</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44545" t="9677" r="50727" b="13979"/>
          <a:stretch/>
        </p:blipFill>
        <p:spPr>
          <a:xfrm>
            <a:off x="-5726263" y="1362500"/>
            <a:ext cx="15400351" cy="4238081"/>
          </a:xfrm>
          <a:prstGeom prst="rect">
            <a:avLst/>
          </a:prstGeom>
        </p:spPr>
      </p:pic>
      <p:sp>
        <p:nvSpPr>
          <p:cNvPr id="5" name="Rectangle 4"/>
          <p:cNvSpPr/>
          <p:nvPr/>
        </p:nvSpPr>
        <p:spPr>
          <a:xfrm>
            <a:off x="1073425" y="5915051"/>
            <a:ext cx="10124661" cy="800219"/>
          </a:xfrm>
          <a:prstGeom prst="rect">
            <a:avLst/>
          </a:prstGeom>
        </p:spPr>
        <p:txBody>
          <a:bodyPr wrap="square">
            <a:spAutoFit/>
          </a:bodyPr>
          <a:lstStyle/>
          <a:p>
            <a:r>
              <a:rPr lang="en-US" sz="2800" dirty="0">
                <a:hlinkClick r:id="rId3"/>
              </a:rPr>
              <a:t>http://</a:t>
            </a:r>
            <a:r>
              <a:rPr lang="en-US" sz="2800" dirty="0" smtClean="0">
                <a:hlinkClick r:id="rId3"/>
              </a:rPr>
              <a:t>www.esc17.net/default.aspx?name=blog.instructionalleaders</a:t>
            </a:r>
            <a:endParaRPr lang="en-US" sz="2800" dirty="0" smtClean="0"/>
          </a:p>
          <a:p>
            <a:endParaRPr lang="en-US" dirty="0"/>
          </a:p>
        </p:txBody>
      </p:sp>
    </p:spTree>
    <p:extLst>
      <p:ext uri="{BB962C8B-B14F-4D97-AF65-F5344CB8AC3E}">
        <p14:creationId xmlns:p14="http://schemas.microsoft.com/office/powerpoint/2010/main" val="356267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STAA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010" y="563747"/>
            <a:ext cx="3493478" cy="21256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yclistdad.com/wp-content/uploads/2012/01/Flat-Tir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306" y="2027423"/>
            <a:ext cx="3630706" cy="431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76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9293" y="264560"/>
            <a:ext cx="7806087" cy="6309494"/>
          </a:xfrm>
          <a:prstGeom prst="rect">
            <a:avLst/>
          </a:prstGeom>
        </p:spPr>
      </p:pic>
    </p:spTree>
    <p:extLst>
      <p:ext uri="{BB962C8B-B14F-4D97-AF65-F5344CB8AC3E}">
        <p14:creationId xmlns:p14="http://schemas.microsoft.com/office/powerpoint/2010/main" val="59120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Drivers</a:t>
            </a:r>
            <a:endParaRPr lang="en-US" dirty="0"/>
          </a:p>
        </p:txBody>
      </p:sp>
      <p:pic>
        <p:nvPicPr>
          <p:cNvPr id="2050" name="Picture 2" descr="Ladies Golf Driv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390" y="2090201"/>
            <a:ext cx="4148996" cy="42244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0952" y="1909482"/>
            <a:ext cx="6131859" cy="4585871"/>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t>Level III performance is just as important as passing.</a:t>
            </a:r>
          </a:p>
          <a:p>
            <a:pPr marL="285750" indent="-285750">
              <a:buFont typeface="Arial" panose="020B0604020202020204" pitchFamily="34" charset="0"/>
              <a:buChar char="•"/>
            </a:pPr>
            <a:r>
              <a:rPr lang="en-US" sz="4400" dirty="0"/>
              <a:t> </a:t>
            </a:r>
            <a:r>
              <a:rPr lang="en-US" sz="4400" dirty="0" smtClean="0"/>
              <a:t>Growth mindset for Index 2</a:t>
            </a:r>
          </a:p>
          <a:p>
            <a:pPr marL="285750" indent="-285750">
              <a:buFont typeface="Arial" panose="020B0604020202020204" pitchFamily="34" charset="0"/>
              <a:buChar char="•"/>
            </a:pPr>
            <a:r>
              <a:rPr lang="en-US" sz="4400" dirty="0"/>
              <a:t> </a:t>
            </a:r>
            <a:r>
              <a:rPr lang="en-US" sz="4400" dirty="0" smtClean="0"/>
              <a:t>Aligned systems </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319186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2705" y="583920"/>
            <a:ext cx="10981765" cy="1143000"/>
          </a:xfrm>
        </p:spPr>
        <p:txBody>
          <a:bodyPr/>
          <a:lstStyle/>
          <a:p>
            <a:pPr algn="ctr"/>
            <a:r>
              <a:rPr lang="en-US" dirty="0"/>
              <a:t>Recognizing the </a:t>
            </a:r>
            <a:r>
              <a:rPr lang="en-US" dirty="0" smtClean="0"/>
              <a:t>Intellectual </a:t>
            </a:r>
            <a:br>
              <a:rPr lang="en-US" dirty="0" smtClean="0"/>
            </a:br>
            <a:r>
              <a:rPr lang="en-US" dirty="0" smtClean="0"/>
              <a:t>Complexity </a:t>
            </a:r>
            <a:r>
              <a:rPr lang="en-US" dirty="0"/>
              <a:t>of Teaching</a:t>
            </a:r>
            <a:br>
              <a:rPr lang="en-US" dirty="0"/>
            </a:br>
            <a:endParaRPr lang="en-US" dirty="0"/>
          </a:p>
        </p:txBody>
      </p:sp>
      <p:sp>
        <p:nvSpPr>
          <p:cNvPr id="3" name="Rectangle 2"/>
          <p:cNvSpPr/>
          <p:nvPr/>
        </p:nvSpPr>
        <p:spPr>
          <a:xfrm>
            <a:off x="1313329" y="5862483"/>
            <a:ext cx="10560424" cy="707886"/>
          </a:xfrm>
          <a:prstGeom prst="rect">
            <a:avLst/>
          </a:prstGeom>
        </p:spPr>
        <p:txBody>
          <a:bodyPr wrap="square">
            <a:spAutoFit/>
          </a:bodyPr>
          <a:lstStyle/>
          <a:p>
            <a:r>
              <a:rPr lang="en-US" sz="2000" b="1" dirty="0" smtClean="0">
                <a:hlinkClick r:id="rId2"/>
              </a:rPr>
              <a:t>http://democracyeducationjournal.org/cgi/viewcontent.cgi?article=1155&amp;context=home</a:t>
            </a:r>
            <a:endParaRPr lang="en-US" sz="2000" b="1" dirty="0" smtClean="0"/>
          </a:p>
          <a:p>
            <a:endParaRPr lang="en-US" sz="2000" b="1" dirty="0"/>
          </a:p>
        </p:txBody>
      </p:sp>
      <p:sp>
        <p:nvSpPr>
          <p:cNvPr id="5" name="Rectangle 4"/>
          <p:cNvSpPr/>
          <p:nvPr/>
        </p:nvSpPr>
        <p:spPr>
          <a:xfrm>
            <a:off x="1313329" y="1909482"/>
            <a:ext cx="10412506" cy="646331"/>
          </a:xfrm>
          <a:prstGeom prst="rect">
            <a:avLst/>
          </a:prstGeom>
        </p:spPr>
        <p:txBody>
          <a:bodyPr wrap="square">
            <a:spAutoFit/>
          </a:bodyPr>
          <a:lstStyle/>
          <a:p>
            <a:endParaRPr lang="en-US" dirty="0" smtClean="0"/>
          </a:p>
          <a:p>
            <a:endParaRPr lang="en-US" dirty="0"/>
          </a:p>
        </p:txBody>
      </p:sp>
      <p:sp>
        <p:nvSpPr>
          <p:cNvPr id="6" name="Rectangle 5"/>
          <p:cNvSpPr/>
          <p:nvPr/>
        </p:nvSpPr>
        <p:spPr>
          <a:xfrm>
            <a:off x="930089" y="2086541"/>
            <a:ext cx="10943664" cy="3416320"/>
          </a:xfrm>
          <a:prstGeom prst="rect">
            <a:avLst/>
          </a:prstGeom>
        </p:spPr>
        <p:txBody>
          <a:bodyPr wrap="square">
            <a:spAutoFit/>
          </a:bodyPr>
          <a:lstStyle/>
          <a:p>
            <a:r>
              <a:rPr lang="en-US" sz="2400" dirty="0"/>
              <a:t>In “Democratic Teaching: An Incomplete </a:t>
            </a:r>
            <a:r>
              <a:rPr lang="en-US" sz="2400" dirty="0" smtClean="0"/>
              <a:t>Job Description</a:t>
            </a:r>
            <a:r>
              <a:rPr lang="en-US" sz="2400" dirty="0"/>
              <a:t>,” Bradshaw (2014) begins by sharing a view </a:t>
            </a:r>
            <a:r>
              <a:rPr lang="en-US" sz="2400" dirty="0" smtClean="0"/>
              <a:t>of teaching </a:t>
            </a:r>
            <a:r>
              <a:rPr lang="en-US" sz="2400" dirty="0"/>
              <a:t>as described in popular media through </a:t>
            </a:r>
            <a:r>
              <a:rPr lang="en-US" sz="2400" dirty="0" smtClean="0"/>
              <a:t>the documentary </a:t>
            </a:r>
            <a:r>
              <a:rPr lang="en-US" sz="2400" dirty="0"/>
              <a:t>American Teacher and comments that unfortunately</a:t>
            </a:r>
            <a:r>
              <a:rPr lang="en-US" sz="2400" dirty="0" smtClean="0"/>
              <a:t>, “</a:t>
            </a:r>
            <a:r>
              <a:rPr lang="en-US" sz="2400" dirty="0"/>
              <a:t>the film’s portrait of teachers invites more pity than awe” (p. 2). She</a:t>
            </a:r>
          </a:p>
          <a:p>
            <a:r>
              <a:rPr lang="en-US" sz="2400" dirty="0"/>
              <a:t>argues that the misconception of teaching as a </a:t>
            </a:r>
            <a:r>
              <a:rPr lang="en-US" sz="2400" dirty="0" smtClean="0"/>
              <a:t>nonintellectual practice </a:t>
            </a:r>
            <a:r>
              <a:rPr lang="en-US" sz="2400" dirty="0"/>
              <a:t>“threatens the very foundations of our political system</a:t>
            </a:r>
            <a:r>
              <a:rPr lang="en-US" sz="2400" dirty="0" smtClean="0"/>
              <a:t>” (</a:t>
            </a:r>
            <a:r>
              <a:rPr lang="en-US" sz="2400" dirty="0"/>
              <a:t>p. 1). Bradshaw believes that teaching with, about, for, in, and </a:t>
            </a:r>
            <a:r>
              <a:rPr lang="en-US" sz="2400" dirty="0" smtClean="0"/>
              <a:t>out of </a:t>
            </a:r>
            <a:r>
              <a:rPr lang="en-US" sz="2400" dirty="0"/>
              <a:t>democracy is a complex responsibility with many nuances </a:t>
            </a:r>
            <a:r>
              <a:rPr lang="en-US" sz="2400" dirty="0" smtClean="0"/>
              <a:t>that inform </a:t>
            </a:r>
            <a:r>
              <a:rPr lang="en-US" sz="2400" dirty="0"/>
              <a:t>and impact practice in the classroom resonating </a:t>
            </a:r>
            <a:r>
              <a:rPr lang="en-US" sz="2400" dirty="0" smtClean="0"/>
              <a:t>throughout the </a:t>
            </a:r>
            <a:r>
              <a:rPr lang="en-US" sz="2400" dirty="0"/>
              <a:t>country and history.</a:t>
            </a:r>
          </a:p>
        </p:txBody>
      </p:sp>
    </p:spTree>
    <p:extLst>
      <p:ext uri="{BB962C8B-B14F-4D97-AF65-F5344CB8AC3E}">
        <p14:creationId xmlns:p14="http://schemas.microsoft.com/office/powerpoint/2010/main" val="377869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2705" y="583920"/>
            <a:ext cx="10981765" cy="1143000"/>
          </a:xfrm>
        </p:spPr>
        <p:txBody>
          <a:bodyPr/>
          <a:lstStyle/>
          <a:p>
            <a:pPr algn="ctr"/>
            <a:r>
              <a:rPr lang="en-US" dirty="0"/>
              <a:t>Recognizing the </a:t>
            </a:r>
            <a:r>
              <a:rPr lang="en-US" dirty="0" smtClean="0"/>
              <a:t>Intellectual </a:t>
            </a:r>
            <a:br>
              <a:rPr lang="en-US" dirty="0" smtClean="0"/>
            </a:br>
            <a:r>
              <a:rPr lang="en-US" dirty="0" smtClean="0"/>
              <a:t>Complexity </a:t>
            </a:r>
            <a:r>
              <a:rPr lang="en-US" dirty="0"/>
              <a:t>of Teaching</a:t>
            </a:r>
            <a:br>
              <a:rPr lang="en-US" dirty="0"/>
            </a:br>
            <a:endParaRPr lang="en-US" dirty="0"/>
          </a:p>
        </p:txBody>
      </p:sp>
      <p:sp>
        <p:nvSpPr>
          <p:cNvPr id="3" name="Rectangle 2"/>
          <p:cNvSpPr/>
          <p:nvPr/>
        </p:nvSpPr>
        <p:spPr>
          <a:xfrm>
            <a:off x="1313329" y="5862483"/>
            <a:ext cx="10560424" cy="707886"/>
          </a:xfrm>
          <a:prstGeom prst="rect">
            <a:avLst/>
          </a:prstGeom>
        </p:spPr>
        <p:txBody>
          <a:bodyPr wrap="square">
            <a:spAutoFit/>
          </a:bodyPr>
          <a:lstStyle/>
          <a:p>
            <a:r>
              <a:rPr lang="en-US" sz="2000" b="1" dirty="0" smtClean="0">
                <a:hlinkClick r:id="rId2"/>
              </a:rPr>
              <a:t>http://democracyeducationjournal.org/cgi/viewcontent.cgi?article=1155&amp;context=home</a:t>
            </a:r>
            <a:endParaRPr lang="en-US" sz="2000" b="1" dirty="0" smtClean="0"/>
          </a:p>
          <a:p>
            <a:endParaRPr lang="en-US" sz="2000" b="1" dirty="0"/>
          </a:p>
        </p:txBody>
      </p:sp>
      <p:sp>
        <p:nvSpPr>
          <p:cNvPr id="5" name="Rectangle 4"/>
          <p:cNvSpPr/>
          <p:nvPr/>
        </p:nvSpPr>
        <p:spPr>
          <a:xfrm>
            <a:off x="1313329" y="1909482"/>
            <a:ext cx="10412506" cy="646331"/>
          </a:xfrm>
          <a:prstGeom prst="rect">
            <a:avLst/>
          </a:prstGeom>
        </p:spPr>
        <p:txBody>
          <a:bodyPr wrap="square">
            <a:spAutoFit/>
          </a:bodyPr>
          <a:lstStyle/>
          <a:p>
            <a:endParaRPr lang="en-US" dirty="0" smtClean="0"/>
          </a:p>
          <a:p>
            <a:endParaRPr lang="en-US" dirty="0"/>
          </a:p>
        </p:txBody>
      </p:sp>
      <p:sp>
        <p:nvSpPr>
          <p:cNvPr id="6" name="Rectangle 5"/>
          <p:cNvSpPr/>
          <p:nvPr/>
        </p:nvSpPr>
        <p:spPr>
          <a:xfrm>
            <a:off x="930089" y="1871098"/>
            <a:ext cx="10943664" cy="3970318"/>
          </a:xfrm>
          <a:prstGeom prst="rect">
            <a:avLst/>
          </a:prstGeom>
        </p:spPr>
        <p:txBody>
          <a:bodyPr wrap="square">
            <a:spAutoFit/>
          </a:bodyPr>
          <a:lstStyle/>
          <a:p>
            <a:r>
              <a:rPr lang="en-US" sz="3600" dirty="0" smtClean="0"/>
              <a:t>Their conclusion:</a:t>
            </a:r>
          </a:p>
          <a:p>
            <a:endParaRPr lang="en-US" sz="2400" dirty="0"/>
          </a:p>
          <a:p>
            <a:r>
              <a:rPr lang="en-US" sz="3200" dirty="0"/>
              <a:t>Teaching is an intellectual endeavor. Teachers are more than technicians who implement the latest fix and then move on. The best teaching and learning that anyone experiences require great effort on the part of the teacher and the students. In my opinion and experience, “those who can’t do, teach” (Shaw, 1903) is a fallacy in most situations.</a:t>
            </a:r>
          </a:p>
        </p:txBody>
      </p:sp>
    </p:spTree>
    <p:extLst>
      <p:ext uri="{BB962C8B-B14F-4D97-AF65-F5344CB8AC3E}">
        <p14:creationId xmlns:p14="http://schemas.microsoft.com/office/powerpoint/2010/main" val="8685931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Indices, Instruction, and Intellectualism!&amp;quot;&quot;/&gt;&lt;property id=&quot;20307&quot; value=&quot;258&quot;/&gt;&lt;/object&gt;&lt;object type=&quot;3&quot; unique_id=&quot;10005&quot;&gt;&lt;property id=&quot;20148&quot; value=&quot;5&quot;/&gt;&lt;property id=&quot;20300&quot; value=&quot;Slide 3 - &amp;quot;#ESC17 #TEPSA 15&amp;quot;&quot;/&gt;&lt;property id=&quot;20307&quot; value=&quot;257&quot;/&gt;&lt;/object&gt;&lt;object type=&quot;3&quot; unique_id=&quot;12743&quot;&gt;&lt;property id=&quot;20148&quot; value=&quot;5&quot;/&gt;&lt;property id=&quot;20300&quot; value=&quot;Slide 4 - &amp;quot;Slides Posted on Blog!&amp;quot;&quot;/&gt;&lt;property id=&quot;20307&quot; value=&quot;312&quot;/&gt;&lt;/object&gt;&lt;object type=&quot;3&quot; unique_id=&quot;13153&quot;&gt;&lt;property id=&quot;20148&quot; value=&quot;5&quot;/&gt;&lt;property id=&quot;20300&quot; value=&quot;Slide 2 - &amp;quot;https://todaysmeet.com/ESC17TEPSA &amp;quot;&quot;/&gt;&lt;property id=&quot;20307&quot; value=&quot;314&quot;/&gt;&lt;/object&gt;&lt;object type=&quot;3&quot; unique_id=&quot;17024&quot;&gt;&lt;property id=&quot;20148&quot; value=&quot;5&quot;/&gt;&lt;property id=&quot;20300&quot; value=&quot;Slide 6&quot;/&gt;&lt;property id=&quot;20307&quot; value=&quot;315&quot;/&gt;&lt;/object&gt;&lt;object type=&quot;3&quot; unique_id=&quot;17066&quot;&gt;&lt;property id=&quot;20148&quot; value=&quot;5&quot;/&gt;&lt;property id=&quot;20300&quot; value=&quot;Slide 7 - &amp;quot;Index Drivers&amp;quot;&quot;/&gt;&lt;property id=&quot;20307&quot; value=&quot;316&quot;/&gt;&lt;/object&gt;&lt;object type=&quot;3&quot; unique_id=&quot;17512&quot;&gt;&lt;property id=&quot;20148&quot; value=&quot;5&quot;/&gt;&lt;property id=&quot;20300&quot; value=&quot;Slide 5&quot;/&gt;&lt;property id=&quot;20307&quot; value=&quot;317&quot;/&gt;&lt;/object&gt;&lt;object type=&quot;3&quot; unique_id=&quot;17583&quot;&gt;&lt;property id=&quot;20148&quot; value=&quot;5&quot;/&gt;&lt;property id=&quot;20300&quot; value=&quot;Slide 8 - &amp;quot;Recognizing the Intellectual  Complexity of Teaching &amp;quot;&quot;/&gt;&lt;property id=&quot;20307&quot; value=&quot;318&quot;/&gt;&lt;/object&gt;&lt;object type=&quot;3&quot; unique_id=&quot;17639&quot;&gt;&lt;property id=&quot;20148&quot; value=&quot;5&quot;/&gt;&lt;property id=&quot;20300&quot; value=&quot;Slide 9 - &amp;quot;Recognizing the Intellectual  Complexity of Teaching &amp;quot;&quot;/&gt;&lt;property id=&quot;20307&quot; value=&quot;319&quot;/&gt;&lt;/object&gt;&lt;object type=&quot;3&quot; unique_id=&quot;17724&quot;&gt;&lt;property id=&quot;20148&quot; value=&quot;5&quot;/&gt;&lt;property id=&quot;20300&quot; value=&quot;Slide 11 - &amp;quot;Would you describe your school as an intellectual place with intellectual conversations and sophisticated work?&amp;quot;&quot;/&gt;&lt;property id=&quot;20307&quot; value=&quot;320&quot;/&gt;&lt;/object&gt;&lt;object type=&quot;3&quot; unique_id=&quot;17777&quot;&gt;&lt;property id=&quot;20148&quot; value=&quot;5&quot;/&gt;&lt;property id=&quot;20300&quot; value=&quot;Slide 12&quot;/&gt;&lt;property id=&quot;20307&quot; value=&quot;322&quot;/&gt;&lt;/object&gt;&lt;object type=&quot;3&quot; unique_id=&quot;17778&quot;&gt;&lt;property id=&quot;20148&quot; value=&quot;5&quot;/&gt;&lt;property id=&quot;20300&quot; value=&quot;Slide 13 - &amp;quot;Students Must See Teachers Doing Intellectual Work!&amp;quot;&quot;/&gt;&lt;property id=&quot;20307&quot; value=&quot;321&quot;/&gt;&lt;/object&gt;&lt;object type=&quot;3&quot; unique_id=&quot;18094&quot;&gt;&lt;property id=&quot;20148&quot; value=&quot;5&quot;/&gt;&lt;property id=&quot;20300&quot; value=&quot;Slide 14 - &amp;quot;Changing a View of the “The Work”&amp;quot;&quot;/&gt;&lt;property id=&quot;20307&quot; value=&quot;323&quot;/&gt;&lt;/object&gt;&lt;object type=&quot;3&quot; unique_id=&quot;18303&quot;&gt;&lt;property id=&quot;20148&quot; value=&quot;5&quot;/&gt;&lt;property id=&quot;20300&quot; value=&quot;Slide 15 - &amp;quot;Grading Volume of Work and Not Depth of Work Decrease Intellectualism at School&amp;quot;&quot;/&gt;&lt;property id=&quot;20307&quot; value=&quot;324&quot;/&gt;&lt;/object&gt;&lt;object type=&quot;3&quot; unique_id=&quot;18494&quot;&gt;&lt;property id=&quot;20148&quot; value=&quot;5&quot;/&gt;&lt;property id=&quot;20300&quot; value=&quot;Slide 10 - &amp;quot;https://todaysmeet.com/ESC17TEPSA &amp;quot;&quot;/&gt;&lt;property id=&quot;20307&quot; value=&quot;325&quot;/&gt;&lt;/object&gt;&lt;object type=&quot;3&quot; unique_id=&quot;18495&quot;&gt;&lt;property id=&quot;20148&quot; value=&quot;5&quot;/&gt;&lt;property id=&quot;20300&quot; value=&quot;Slide 16&quot;/&gt;&lt;property id=&quot;20307&quot; value=&quot;329&quot;/&gt;&lt;/object&gt;&lt;object type=&quot;3&quot; unique_id=&quot;18496&quot;&gt;&lt;property id=&quot;20148&quot; value=&quot;5&quot;/&gt;&lt;property id=&quot;20300&quot; value=&quot;Slide 18 - &amp;quot;https://todaysmeet.com/ESC17TEPSA &amp;quot;&quot;/&gt;&lt;property id=&quot;20307&quot; value=&quot;326&quot;/&gt;&lt;/object&gt;&lt;object type=&quot;3&quot; unique_id=&quot;18497&quot;&gt;&lt;property id=&quot;20148&quot; value=&quot;5&quot;/&gt;&lt;property id=&quot;20300&quot; value=&quot;Slide 19 - &amp;quot;#ESC17 #TEPSA15&amp;quot;&quot;/&gt;&lt;property id=&quot;20307&quot; value=&quot;328&quot;/&gt;&lt;/object&gt;&lt;object type=&quot;3&quot; unique_id=&quot;18498&quot;&gt;&lt;property id=&quot;20148&quot; value=&quot;5&quot;/&gt;&lt;property id=&quot;20300&quot; value=&quot;Slide 20 - &amp;quot;Indices, Instruction, and Intellectualism!&amp;quot;&quot;/&gt;&lt;property id=&quot;20307&quot; value=&quot;327&quot;/&gt;&lt;/object&gt;&lt;object type=&quot;3&quot; unique_id=&quot;18565&quot;&gt;&lt;property id=&quot;20148&quot; value=&quot;5&quot;/&gt;&lt;property id=&quot;20300&quot; value=&quot;Slide 17 - &amp;quot;Culture Is Mostly Silent&amp;quot;&quot;/&gt;&lt;property id=&quot;20307&quot; value=&quot;330&quot;/&gt;&lt;/object&gt;&lt;/object&gt;&lt;object type=&quot;8&quot; unique_id=&quot;10066&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5321</TotalTime>
  <Words>449</Words>
  <Application>Microsoft Office PowerPoint</Application>
  <PresentationFormat>Widescreen</PresentationFormat>
  <Paragraphs>58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vt:lpstr>
      <vt:lpstr>Adjacency</vt:lpstr>
      <vt:lpstr>Indices, Instruction, and Intellectualism!</vt:lpstr>
      <vt:lpstr>https://todaysmeet.com/ESC17TEPSA </vt:lpstr>
      <vt:lpstr>#ESC17 #TEPSA 15</vt:lpstr>
      <vt:lpstr>Slides Posted on Blog!</vt:lpstr>
      <vt:lpstr>PowerPoint Presentation</vt:lpstr>
      <vt:lpstr>PowerPoint Presentation</vt:lpstr>
      <vt:lpstr>Index Drivers</vt:lpstr>
      <vt:lpstr>Recognizing the Intellectual  Complexity of Teaching </vt:lpstr>
      <vt:lpstr>Recognizing the Intellectual  Complexity of Teaching </vt:lpstr>
      <vt:lpstr>https://todaysmeet.com/ESC17TEPSA </vt:lpstr>
      <vt:lpstr>Would you describe your school as an intellectual place with intellectual conversations and sophisticated work?</vt:lpstr>
      <vt:lpstr>PowerPoint Presentation</vt:lpstr>
      <vt:lpstr>Students Must See Teachers Doing Intellectual Work!</vt:lpstr>
      <vt:lpstr>Changing a View of the “The Work”</vt:lpstr>
      <vt:lpstr>Grading Volume of Work and Not Depth of Work Decrease Intellectualism at School</vt:lpstr>
      <vt:lpstr>PowerPoint Presentation</vt:lpstr>
      <vt:lpstr>Culture Is Mostly Silent</vt:lpstr>
      <vt:lpstr>https://todaysmeet.com/ESC17TEPSA </vt:lpstr>
      <vt:lpstr>#ESC17 #TEPSA15</vt:lpstr>
      <vt:lpstr>Indices, Instruction, and Intellectualism!</vt:lpstr>
    </vt:vector>
  </TitlesOfParts>
  <Company>Region 13 ESC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Irrobali</dc:creator>
  <cp:lastModifiedBy>Duncan, Ty</cp:lastModifiedBy>
  <cp:revision>138</cp:revision>
  <cp:lastPrinted>2014-09-22T00:45:52Z</cp:lastPrinted>
  <dcterms:created xsi:type="dcterms:W3CDTF">2014-07-15T19:03:04Z</dcterms:created>
  <dcterms:modified xsi:type="dcterms:W3CDTF">2015-06-10T04:43:10Z</dcterms:modified>
</cp:coreProperties>
</file>